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331" r:id="rId12"/>
    <p:sldId id="407" r:id="rId13"/>
    <p:sldId id="384" r:id="rId14"/>
    <p:sldId id="395" r:id="rId15"/>
    <p:sldId id="404" r:id="rId16"/>
    <p:sldId id="396" r:id="rId17"/>
    <p:sldId id="400" r:id="rId18"/>
    <p:sldId id="401" r:id="rId19"/>
    <p:sldId id="361" r:id="rId20"/>
    <p:sldId id="406" r:id="rId21"/>
    <p:sldId id="337" r:id="rId22"/>
    <p:sldId id="349" r:id="rId23"/>
    <p:sldId id="402" r:id="rId24"/>
    <p:sldId id="387" r:id="rId25"/>
    <p:sldId id="403" r:id="rId26"/>
    <p:sldId id="386" r:id="rId27"/>
    <p:sldId id="397" r:id="rId28"/>
    <p:sldId id="39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331"/>
            <p14:sldId id="407"/>
            <p14:sldId id="384"/>
            <p14:sldId id="395"/>
            <p14:sldId id="404"/>
            <p14:sldId id="396"/>
            <p14:sldId id="400"/>
            <p14:sldId id="401"/>
            <p14:sldId id="361"/>
            <p14:sldId id="406"/>
            <p14:sldId id="337"/>
            <p14:sldId id="349"/>
            <p14:sldId id="402"/>
            <p14:sldId id="387"/>
            <p14:sldId id="403"/>
            <p14:sldId id="386"/>
            <p14:sldId id="397"/>
            <p14:sldId id="398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480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です。両者とも相関はよいが、３６０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の相関を、</a:t>
            </a:r>
            <a:r>
              <a:rPr lang="en-US" altLang="ja-JP" dirty="0" err="1" smtClean="0"/>
              <a:t>cpRNFL</a:t>
            </a:r>
            <a:r>
              <a:rPr lang="ja-JP" altLang="en-US" dirty="0" smtClean="0"/>
              <a:t>の角度ごとに調べました。左図は９０度ごとに積算（せきさん）した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の散布図、ウズに角度ごとの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との回帰直線の傾きを示します。</a:t>
            </a:r>
            <a:endParaRPr lang="en-US" dirty="0" smtClean="0"/>
          </a:p>
          <a:p>
            <a:r>
              <a:rPr lang="ja-JP" altLang="en-US" dirty="0" smtClean="0"/>
              <a:t>右図から、</a:t>
            </a:r>
            <a:r>
              <a:rPr lang="en-US" dirty="0" smtClean="0"/>
              <a:t>cpRNFLT</a:t>
            </a:r>
            <a:r>
              <a:rPr lang="ja-JP" altLang="en-US" dirty="0" smtClean="0"/>
              <a:t>の角度を増加させるほど、</a:t>
            </a:r>
            <a:r>
              <a:rPr lang="en-US" altLang="ja-JP" dirty="0" smtClean="0"/>
              <a:t>RGC_HFA</a:t>
            </a:r>
            <a:r>
              <a:rPr lang="ja-JP" altLang="en-US" dirty="0" smtClean="0"/>
              <a:t>との対応が改善しました。結果、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cpRNFLT360°</a:t>
            </a:r>
            <a:r>
              <a:rPr lang="ja-JP" altLang="en-US" dirty="0" smtClean="0"/>
              <a:t>を採用すると、回帰直線の傾きは１に近づき、最良の結果となりました。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MD10-2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との相関ですが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の平均が</a:t>
            </a:r>
            <a:r>
              <a:rPr kumimoji="1" lang="en-US" altLang="ja-JP" dirty="0" smtClean="0"/>
              <a:t>-7.70</a:t>
            </a:r>
            <a:r>
              <a:rPr kumimoji="1" lang="ja-JP" altLang="en-US" dirty="0" smtClean="0"/>
              <a:t>デシベルで相関係数は</a:t>
            </a:r>
            <a:r>
              <a:rPr kumimoji="1" lang="en-US" altLang="ja-JP" dirty="0" smtClean="0"/>
              <a:t>0.86</a:t>
            </a:r>
            <a:r>
              <a:rPr kumimoji="1" lang="ja-JP" altLang="en-US" dirty="0" smtClean="0"/>
              <a:t>でした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GC_</a:t>
            </a:r>
            <a:r>
              <a:rPr kumimoji="1" lang="en-US" altLang="ja-JP" dirty="0" smtClean="0">
                <a:latin typeface="+mj-ea"/>
              </a:rPr>
              <a:t>AVERAGE</a:t>
            </a:r>
            <a:r>
              <a:rPr kumimoji="1" lang="ja-JP" altLang="en-US" dirty="0" smtClean="0">
                <a:latin typeface="+mj-ea"/>
              </a:rPr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のそれぞれでの相関です。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0.70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相関が高かったです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GCA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>
                <a:latin typeface="+mj-ea"/>
              </a:rPr>
              <a:t>MINIMUM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RGC10-2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の相関です。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0.68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0.63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のほうが</a:t>
            </a:r>
            <a:r>
              <a:rPr kumimoji="1" lang="ja-JP" altLang="en-US" dirty="0" smtClean="0"/>
              <a:t>やや高く散布図からばらつきも減少している</a:t>
            </a:r>
            <a:r>
              <a:rPr kumimoji="1" lang="ja-JP" altLang="en-US" smtClean="0"/>
              <a:t>ように見えます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GC_AVERAGE,MINUMUM</a:t>
            </a:r>
            <a:r>
              <a:rPr kumimoji="1" lang="ja-JP" altLang="en-US" sz="1200" dirty="0" smtClean="0">
                <a:latin typeface="+mn-ea"/>
              </a:rPr>
              <a:t>ともに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に比べ</a:t>
            </a: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の方が相関が高い結果でした★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は平均</a:t>
            </a:r>
            <a:r>
              <a:rPr kumimoji="1" lang="en-US" altLang="ja-JP" dirty="0" smtClean="0"/>
              <a:t>81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7915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の推定は平均</a:t>
            </a:r>
            <a:r>
              <a:rPr kumimoji="1" lang="en-US" altLang="ja-JP" dirty="0" smtClean="0"/>
              <a:t>51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5984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24-2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63.1%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との対応が悪化したと考えました。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青色がハンフリー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から推定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です。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では平均</a:t>
            </a:r>
            <a:r>
              <a:rPr kumimoji="1" lang="en-US" altLang="ja-JP" dirty="0" smtClean="0"/>
              <a:t>117</a:t>
            </a:r>
            <a:r>
              <a:rPr kumimoji="1" lang="ja-JP" altLang="en-US" dirty="0" smtClean="0"/>
              <a:t>万</a:t>
            </a:r>
            <a:r>
              <a:rPr kumimoji="1" lang="en-US" altLang="ja-JP" dirty="0" smtClean="0"/>
              <a:t>1293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の推定は</a:t>
            </a:r>
            <a:r>
              <a:rPr kumimoji="1" lang="en-US" altLang="ja-JP" dirty="0" smtClean="0"/>
              <a:t>30-2</a:t>
            </a:r>
            <a:r>
              <a:rPr kumimoji="1" lang="ja-JP" altLang="en-US" dirty="0" smtClean="0"/>
              <a:t>の約</a:t>
            </a:r>
            <a:r>
              <a:rPr kumimoji="1" lang="en-US" altLang="ja-JP" dirty="0" smtClean="0"/>
              <a:t>44.1%</a:t>
            </a:r>
            <a:r>
              <a:rPr kumimoji="1" lang="ja-JP" altLang="en-US" dirty="0" smtClean="0"/>
              <a:t>でした。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Curcio</a:t>
            </a:r>
            <a:r>
              <a:rPr kumimoji="1" lang="ja-JP" altLang="en-US" dirty="0" err="1" smtClean="0"/>
              <a:t>らの</a:t>
            </a:r>
            <a:r>
              <a:rPr kumimoji="1" lang="ja-JP" altLang="en-US" dirty="0" smtClean="0"/>
              <a:t>報告によると</a:t>
            </a:r>
            <a:r>
              <a:rPr kumimoji="1" lang="en-US" altLang="ja-JP" dirty="0" smtClean="0"/>
              <a:t>16°</a:t>
            </a:r>
            <a:r>
              <a:rPr kumimoji="1" lang="ja-JP" altLang="en-US" dirty="0" smtClean="0"/>
              <a:t>の範囲で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が約</a:t>
            </a:r>
            <a:r>
              <a:rPr kumimoji="1" lang="en-US" altLang="ja-JP" dirty="0" smtClean="0"/>
              <a:t>50%</a:t>
            </a:r>
            <a:r>
              <a:rPr kumimoji="1" lang="ja-JP" altLang="en-US" dirty="0" smtClean="0"/>
              <a:t>であることから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の推定はややおおく計算されています。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</a:rPr>
              <a:t>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360 &amp; 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543" y="5978038"/>
            <a:ext cx="3057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2219589" cy="2998775"/>
            <a:chOff x="6199058" y="2362200"/>
            <a:chExt cx="2219589" cy="2998775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cpRNFL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2124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Zhang C. Ophthalmol 2014</a:t>
              </a:r>
              <a:endParaRPr lang="en-US" sz="1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06176" y="1906702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RGC_10-2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86399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</a:rPr>
              <a:t>360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degree is best</a:t>
            </a:r>
            <a:endParaRPr 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2040242"/>
            <a:ext cx="4253948" cy="31904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5040" y="2040242"/>
            <a:ext cx="4253948" cy="3375127"/>
            <a:chOff x="345040" y="1833770"/>
            <a:chExt cx="4253948" cy="3375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040" y="1833770"/>
              <a:ext cx="4253948" cy="31904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9846" y="4839565"/>
              <a:ext cx="15043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HFA10-2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87" y="1692377"/>
            <a:ext cx="6622026" cy="49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51766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を算出*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2354363" y="4279227"/>
            <a:ext cx="4327323" cy="1419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0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_HFA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" y="83283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0390" y="4888337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軸を</a:t>
            </a:r>
            <a:r>
              <a:rPr lang="en-US" altLang="ja-JP" dirty="0" smtClean="0">
                <a:solidFill>
                  <a:srgbClr val="FF0000"/>
                </a:solidFill>
              </a:rPr>
              <a:t>equal</a:t>
            </a:r>
            <a:r>
              <a:rPr lang="ja-JP" altLang="en-US" dirty="0" smtClean="0">
                <a:solidFill>
                  <a:srgbClr val="FF0000"/>
                </a:solidFill>
              </a:rPr>
              <a:t>に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12" y="5799913"/>
            <a:ext cx="190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Spearman</a:t>
            </a:r>
            <a:r>
              <a:rPr lang="ja-JP" altLang="en-US" dirty="0" smtClean="0">
                <a:solidFill>
                  <a:srgbClr val="FF0000"/>
                </a:solidFill>
              </a:rPr>
              <a:t>？決定係数？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を明記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7" y="741933"/>
            <a:ext cx="5073984" cy="59020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74650" y="231843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MD10-2vsRGC_10-2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01284" y="3834395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201284" y="2751888"/>
            <a:ext cx="2603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MD10-2     </a:t>
            </a:r>
          </a:p>
          <a:p>
            <a:pPr lvl="0">
              <a:defRPr/>
            </a:pPr>
            <a:r>
              <a:rPr kumimoji="1" lang="en-US" altLang="ja-JP" sz="2400" dirty="0" smtClean="0"/>
              <a:t>   -7.70±7.96dB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5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91" y="1453221"/>
            <a:ext cx="4570954" cy="50844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97969" y="284349"/>
            <a:ext cx="8868276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dirty="0" smtClean="0">
                <a:latin typeface="+mj-ea"/>
              </a:rPr>
              <a:t>GC_AVERAGEvsRGC10-2,RGC24-2</a:t>
            </a:r>
            <a:endParaRPr kumimoji="1" lang="ja-JP" altLang="en-US" sz="4000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958894" y="174158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59792" y="17718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44547" y="6352976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GC(GCL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：網膜神経節細胞層</a:t>
            </a:r>
            <a:r>
              <a:rPr lang="en-US" altLang="ja-JP" dirty="0" smtClean="0">
                <a:solidFill>
                  <a:srgbClr val="FF0000"/>
                </a:solidFill>
                <a:latin typeface="Georgia" panose="02040502050405020303" pitchFamily="18" charset="0"/>
              </a:rPr>
              <a:t>+IPL</a:t>
            </a:r>
            <a:r>
              <a:rPr lang="ja-JP" altLang="en-US" dirty="0" smtClean="0">
                <a:solidFill>
                  <a:srgbClr val="FF0000"/>
                </a:solidFill>
                <a:latin typeface="Georgia" panose="02040502050405020303" pitchFamily="18" charset="0"/>
              </a:rPr>
              <a:t>：網膜内網状層）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6" y="1385871"/>
            <a:ext cx="4444484" cy="5272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" y="1414561"/>
            <a:ext cx="4313124" cy="521546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222" y="259590"/>
            <a:ext cx="8996614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GC_MINIMUMvsRGC10-2,RGC24-2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28854" y="173327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R=0.63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0169" y="173327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961" y="4690982"/>
            <a:ext cx="471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突然出てくるので、流れがおかしい。</a:t>
            </a:r>
            <a:r>
              <a:rPr lang="en-US" altLang="ja-JP" dirty="0" smtClean="0">
                <a:solidFill>
                  <a:srgbClr val="FF0000"/>
                </a:solidFill>
              </a:rPr>
              <a:t>628</a:t>
            </a:r>
            <a:r>
              <a:rPr lang="ja-JP" altLang="en-US" dirty="0" smtClean="0">
                <a:solidFill>
                  <a:srgbClr val="FF0000"/>
                </a:solidFill>
              </a:rPr>
              <a:t>の方でも作成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29332" y="1661301"/>
            <a:ext cx="891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の方が良いモデル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9332" y="4811070"/>
            <a:ext cx="86311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GC_AVERAGE,MINUMUM</a:t>
            </a:r>
            <a:r>
              <a:rPr kumimoji="1" lang="ja-JP" altLang="en-US" sz="3000" dirty="0" smtClean="0">
                <a:latin typeface="+mn-ea"/>
              </a:rPr>
              <a:t>ともに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に比べ</a:t>
            </a:r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の方が相関が高い</a:t>
            </a:r>
            <a:endParaRPr lang="ja-JP" altLang="en-US" sz="30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332" y="3271633"/>
            <a:ext cx="840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RGC_24-2,MD10-2</a:t>
            </a:r>
            <a:r>
              <a:rPr kumimoji="1" lang="ja-JP" altLang="en-US" sz="3000" dirty="0" smtClean="0">
                <a:latin typeface="+mn-ea"/>
              </a:rPr>
              <a:t>のそれぞれでの</a:t>
            </a:r>
            <a:endParaRPr kumimoji="1" lang="en-US" altLang="ja-JP" sz="3000" dirty="0" smtClean="0">
              <a:latin typeface="+mn-ea"/>
            </a:endParaRPr>
          </a:p>
          <a:p>
            <a:r>
              <a:rPr kumimoji="1" lang="ja-JP" altLang="en-US" sz="3000" dirty="0" smtClean="0">
                <a:latin typeface="+mn-ea"/>
              </a:rPr>
              <a:t>相関は高い</a:t>
            </a:r>
            <a:endParaRPr kumimoji="1" lang="ja-JP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" y="720083"/>
            <a:ext cx="5232736" cy="59611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63751" y="3714958"/>
            <a:ext cx="41802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8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          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63.1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963751" y="3044120"/>
            <a:ext cx="422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RGC_24-2</a:t>
            </a:r>
            <a:r>
              <a:rPr kumimoji="1" lang="en-US" altLang="ja-JP" dirty="0" smtClean="0">
                <a:solidFill>
                  <a:srgbClr val="0700FF"/>
                </a:solidFill>
              </a:rPr>
              <a:t>           </a:t>
            </a:r>
            <a:r>
              <a:rPr kumimoji="1" lang="en-US" altLang="ja-JP" sz="2800" dirty="0"/>
              <a:t>817915</a:t>
            </a:r>
            <a:r>
              <a:rPr kumimoji="1" lang="en-US" altLang="ja-JP" dirty="0"/>
              <a:t>±350486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767" y="45459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37820" y="2299944"/>
            <a:ext cx="4247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000" dirty="0" err="1"/>
              <a:t>Curcio</a:t>
            </a:r>
            <a:r>
              <a:rPr kumimoji="1" lang="ja-JP" altLang="en-US" sz="2000" dirty="0" smtClean="0"/>
              <a:t>ら</a:t>
            </a:r>
            <a:r>
              <a:rPr kumimoji="1" lang="en-US" altLang="ja-JP" sz="2000" dirty="0" smtClean="0"/>
              <a:t>16</a:t>
            </a:r>
            <a:r>
              <a:rPr kumimoji="1" lang="en-US" altLang="ja-JP" sz="2000" dirty="0"/>
              <a:t>°</a:t>
            </a:r>
            <a:r>
              <a:rPr kumimoji="1" lang="ja-JP" altLang="en-US" sz="2000" dirty="0"/>
              <a:t>の範囲で</a:t>
            </a:r>
            <a:r>
              <a:rPr kumimoji="1" lang="en-US" altLang="ja-JP" sz="2000" dirty="0"/>
              <a:t>RGC</a:t>
            </a:r>
            <a:r>
              <a:rPr kumimoji="1" lang="ja-JP" altLang="en-US" sz="2000" dirty="0"/>
              <a:t>が約</a:t>
            </a:r>
            <a:r>
              <a:rPr kumimoji="1" lang="en-US" altLang="ja-JP" sz="2000" dirty="0" smtClean="0"/>
              <a:t>50</a:t>
            </a:r>
            <a:r>
              <a:rPr kumimoji="1" lang="ja-JP" altLang="en-US" sz="1200" dirty="0" smtClean="0"/>
              <a:t>％</a:t>
            </a:r>
            <a:endParaRPr kumimoji="1" lang="en-US" altLang="ja-JP" sz="1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0831" y="4962467"/>
            <a:ext cx="549381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正常者の報告だった？かもなので意味ないですか？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←　考察に使える。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13695" y="509037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</p:spTree>
    <p:extLst>
      <p:ext uri="{BB962C8B-B14F-4D97-AF65-F5344CB8AC3E}">
        <p14:creationId xmlns:p14="http://schemas.microsoft.com/office/powerpoint/2010/main" val="37759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What </a:t>
            </a:r>
            <a:r>
              <a:rPr lang="en-US" altLang="ja-JP" sz="4000" dirty="0"/>
              <a:t>i</a:t>
            </a:r>
            <a:r>
              <a:rPr lang="en-US" altLang="ja-JP" sz="4000" dirty="0" smtClean="0"/>
              <a:t>s affected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latin typeface="+mn-ea"/>
              </a:rPr>
              <a:t>・</a:t>
            </a:r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>
                <a:latin typeface="+mn-ea"/>
              </a:rPr>
              <a:t>は</a:t>
            </a:r>
            <a:r>
              <a:rPr lang="en-US" sz="3200" dirty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推定にも有用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28650" y="3375727"/>
            <a:ext cx="7393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  <a:latin typeface="+mn-ea"/>
              </a:rPr>
              <a:t>・今後</a:t>
            </a:r>
            <a:r>
              <a:rPr lang="en-US" altLang="ja-JP" sz="3200" dirty="0">
                <a:solidFill>
                  <a:srgbClr val="FF0000"/>
                </a:solidFill>
                <a:latin typeface="+mn-ea"/>
              </a:rPr>
              <a:t>RGC displacement</a:t>
            </a:r>
            <a:r>
              <a:rPr lang="ja-JP" altLang="en-US" sz="3200" dirty="0">
                <a:solidFill>
                  <a:srgbClr val="FF0000"/>
                </a:solidFill>
                <a:latin typeface="+mn-ea"/>
              </a:rPr>
              <a:t>も考慮して検討</a:t>
            </a:r>
            <a:endParaRPr lang="en-US" altLang="ja-JP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" y="684502"/>
            <a:ext cx="5347704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  <a:latin typeface="+mj-ea"/>
              </a:rPr>
              <a:t>RGC_30-2/24-2</a:t>
            </a:r>
            <a:endParaRPr kumimoji="1" lang="ja-JP" alt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59447" y="350200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59447" y="2683226"/>
            <a:ext cx="364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           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  <a:p>
            <a:pPr lvl="0">
              <a:defRPr/>
            </a:pPr>
            <a:r>
              <a:rPr kumimoji="1" lang="ja-JP" altLang="en-US" dirty="0" smtClean="0"/>
              <a:t>　　　　　　　</a:t>
            </a:r>
            <a:r>
              <a:rPr kumimoji="1" lang="en-US" altLang="ja-JP" dirty="0" smtClean="0"/>
              <a:t>(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44.1</a:t>
            </a:r>
            <a:r>
              <a:rPr kumimoji="1" lang="en-US" altLang="ja-JP" dirty="0" smtClean="0"/>
              <a:t>%)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259447" y="2014162"/>
            <a:ext cx="3852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0700FF"/>
                </a:solidFill>
              </a:rPr>
              <a:t>RGC_30-2           </a:t>
            </a:r>
            <a:r>
              <a:rPr lang="en-US" altLang="ja-JP" sz="2400" dirty="0" smtClean="0"/>
              <a:t>1171293</a:t>
            </a:r>
            <a:r>
              <a:rPr kumimoji="1" lang="en-US" altLang="ja-JP" dirty="0" smtClean="0"/>
              <a:t>± 408167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351599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9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20800"/>
            <a:ext cx="4778677" cy="53492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1320800"/>
            <a:ext cx="4627518" cy="53826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>
                <a:latin typeface="+mj-ea"/>
              </a:rPr>
              <a:t>RGC_10-2vsMD10-2,MD30-2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82038" y="264627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R=0.72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095" y="2648157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</p:spTree>
    <p:extLst>
      <p:ext uri="{BB962C8B-B14F-4D97-AF65-F5344CB8AC3E}">
        <p14:creationId xmlns:p14="http://schemas.microsoft.com/office/powerpoint/2010/main" val="27852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8" y="554961"/>
            <a:ext cx="6096672" cy="6096672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78382" y="261858"/>
            <a:ext cx="8655029" cy="5862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dirty="0" smtClean="0"/>
              <a:t>　　　　　　　　　　　　　　</a:t>
            </a:r>
            <a:r>
              <a:rPr kumimoji="1" lang="en-US" altLang="ja-JP" dirty="0" smtClean="0"/>
              <a:t>RGC_10-2 vs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RGC_30-2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68455" y="1605151"/>
            <a:ext cx="19060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/>
              <a:t>RGC_10-2</a:t>
            </a:r>
          </a:p>
          <a:p>
            <a:pPr lvl="0" algn="ctr">
              <a:defRPr/>
            </a:pPr>
            <a:r>
              <a:rPr kumimoji="1" lang="en-US" altLang="ja-JP" dirty="0" smtClean="0"/>
              <a:t>515984±250662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5046" y="2838405"/>
            <a:ext cx="2085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</a:p>
          <a:p>
            <a:pPr lvl="0" algn="ctr">
              <a:defRPr/>
            </a:pPr>
            <a:r>
              <a:rPr lang="en-US" altLang="ja-JP" dirty="0" smtClean="0"/>
              <a:t>1171293</a:t>
            </a:r>
            <a:r>
              <a:rPr kumimoji="1" lang="en-US" altLang="ja-JP" dirty="0"/>
              <a:t>± </a:t>
            </a:r>
            <a:r>
              <a:rPr kumimoji="1" lang="en-US" altLang="ja-JP" dirty="0" smtClean="0"/>
              <a:t>408167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6900" y="4010990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R=0.83</a:t>
            </a:r>
          </a:p>
        </p:txBody>
      </p:sp>
    </p:spTree>
    <p:extLst>
      <p:ext uri="{BB962C8B-B14F-4D97-AF65-F5344CB8AC3E}">
        <p14:creationId xmlns:p14="http://schemas.microsoft.com/office/powerpoint/2010/main" val="40147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5" y="140910"/>
            <a:ext cx="6096672" cy="651028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25907"/>
            <a:ext cx="8991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MD10-2 vs MD30-2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73142" y="4072971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R=0.81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73142" y="3072887"/>
            <a:ext cx="13523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MD10-2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-7.70±7.96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73142" y="2188665"/>
            <a:ext cx="130356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MD30-2</a:t>
            </a:r>
          </a:p>
          <a:p>
            <a:pPr>
              <a:defRPr/>
            </a:pPr>
            <a:r>
              <a:rPr kumimoji="1" lang="en-US" altLang="ja-JP" dirty="0" smtClean="0">
                <a:solidFill>
                  <a:schemeClr val="bg1"/>
                </a:solidFill>
              </a:rPr>
              <a:t>-6.97±6.69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4" y="1453221"/>
            <a:ext cx="4326990" cy="516860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453221"/>
            <a:ext cx="4179695" cy="5084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78867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GC_AVERAGEvsRGC10-2,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3399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4185" y="181492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R=0.70</a:t>
            </a:r>
          </a:p>
        </p:txBody>
      </p:sp>
    </p:spTree>
    <p:extLst>
      <p:ext uri="{BB962C8B-B14F-4D97-AF65-F5344CB8AC3E}">
        <p14:creationId xmlns:p14="http://schemas.microsoft.com/office/powerpoint/2010/main" val="231981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4" y="1414805"/>
            <a:ext cx="4313124" cy="5215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50" y="1441913"/>
            <a:ext cx="4306891" cy="516125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59590"/>
            <a:ext cx="8226592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GC_MINIMUMvsRGC10-2,</a:t>
            </a:r>
            <a:r>
              <a:rPr kumimoji="1" lang="en-US" altLang="ja-JP" dirty="0" smtClean="0">
                <a:solidFill>
                  <a:srgbClr val="FF0000"/>
                </a:solidFill>
              </a:rPr>
              <a:t>RGC30-2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0224" y="1834523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R=0.59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06131" y="18658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R=0.68</a:t>
            </a:r>
          </a:p>
        </p:txBody>
      </p:sp>
    </p:spTree>
    <p:extLst>
      <p:ext uri="{BB962C8B-B14F-4D97-AF65-F5344CB8AC3E}">
        <p14:creationId xmlns:p14="http://schemas.microsoft.com/office/powerpoint/2010/main" val="17076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solidFill>
                  <a:srgbClr val="FF0000"/>
                </a:solidFill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err="1" smtClean="0">
                <a:cs typeface="Calibri"/>
                <a:sym typeface="Calibri"/>
              </a:rPr>
              <a:t>ArchOphthalmol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POAG,PPG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solidFill>
                  <a:srgbClr val="FF0000"/>
                </a:solidFill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solidFill>
                <a:srgbClr val="FF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dirty="0" smtClean="0">
                <a:solidFill>
                  <a:srgbClr val="FF0000"/>
                </a:solidFill>
                <a:latin typeface="+mj-ea"/>
                <a:cs typeface="Calibri"/>
                <a:sym typeface="Calibri"/>
              </a:rPr>
              <a:t>_10-2</a:t>
            </a:r>
            <a:endParaRPr lang="en-US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_10-2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dirty="0" smtClean="0">
                <a:latin typeface="+mj-ea"/>
                <a:cs typeface="Calibri"/>
                <a:sym typeface="Calibri"/>
              </a:rPr>
              <a:t>_OCT</a:t>
            </a:r>
            <a:endParaRPr lang="en-US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乳頭周囲神経節細胞層厚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20265</TotalTime>
  <Words>1807</Words>
  <Application>Microsoft Macintosh PowerPoint</Application>
  <PresentationFormat>On-screen Show (4:3)</PresentationFormat>
  <Paragraphs>257</Paragraphs>
  <Slides>28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Century</vt:lpstr>
      <vt:lpstr>Georgia</vt:lpstr>
      <vt:lpstr>ＭＳ ゴシック</vt:lpstr>
      <vt:lpstr>Times New Roman</vt:lpstr>
      <vt:lpstr>Wingdings</vt:lpstr>
      <vt:lpstr>Yu Gothic</vt:lpstr>
      <vt:lpstr>Yu Gothic Light</vt:lpstr>
      <vt:lpstr>游ゴシック</vt:lpstr>
      <vt:lpstr>游ゴシック Light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360 &amp; 180 degree</vt:lpstr>
      <vt:lpstr>360 degree is best</vt:lpstr>
      <vt:lpstr>PowerPoint Presentation</vt:lpstr>
      <vt:lpstr>サブ解析</vt:lpstr>
      <vt:lpstr>RGC_10-2 vs RGC_24-2</vt:lpstr>
      <vt:lpstr>MD10-2vsRGC_10-2</vt:lpstr>
      <vt:lpstr>GC_AVERAGEvsRGC10-2,RGC24-2</vt:lpstr>
      <vt:lpstr>GC_MINIMUMvsRGC10-2,RGC24-2</vt:lpstr>
      <vt:lpstr>結果のまとめ</vt:lpstr>
      <vt:lpstr>10-2測定点とcpRNFLTの対応 </vt:lpstr>
      <vt:lpstr>RGC_10-2</vt:lpstr>
      <vt:lpstr>What is affected?</vt:lpstr>
      <vt:lpstr>結語</vt:lpstr>
      <vt:lpstr>RGC_10-2 vs RGC_30-2/24-2</vt:lpstr>
      <vt:lpstr>RGC_10-2vsMD10-2,MD30-2</vt:lpstr>
      <vt:lpstr>　　　　　　　　　　　　　　RGC_10-2 vs RGC_30-2</vt:lpstr>
      <vt:lpstr>MD10-2 vs MD30-2</vt:lpstr>
      <vt:lpstr>GC_AVERAGEvsRGC10-2,RGC30-2</vt:lpstr>
      <vt:lpstr>GC_MINIMUMvsRGC10-2,RGC30-2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345</cp:revision>
  <dcterms:created xsi:type="dcterms:W3CDTF">2017-05-19T11:56:16Z</dcterms:created>
  <dcterms:modified xsi:type="dcterms:W3CDTF">2017-09-22T04:53:11Z</dcterms:modified>
</cp:coreProperties>
</file>